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0" r:id="rId3"/>
    <p:sldId id="258" r:id="rId4"/>
    <p:sldId id="261" r:id="rId5"/>
    <p:sldId id="262" r:id="rId6"/>
    <p:sldId id="265" r:id="rId7"/>
    <p:sldId id="259" r:id="rId8"/>
    <p:sldId id="266" r:id="rId9"/>
    <p:sldId id="268" r:id="rId10"/>
    <p:sldId id="267" r:id="rId11"/>
    <p:sldId id="264" r:id="rId12"/>
    <p:sldId id="278" r:id="rId13"/>
    <p:sldId id="269" r:id="rId14"/>
    <p:sldId id="275" r:id="rId15"/>
    <p:sldId id="276" r:id="rId16"/>
    <p:sldId id="271" r:id="rId17"/>
    <p:sldId id="272" r:id="rId18"/>
    <p:sldId id="270" r:id="rId19"/>
    <p:sldId id="273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59532" autoAdjust="0"/>
  </p:normalViewPr>
  <p:slideViewPr>
    <p:cSldViewPr>
      <p:cViewPr varScale="1">
        <p:scale>
          <a:sx n="42" d="100"/>
          <a:sy n="42" d="100"/>
        </p:scale>
        <p:origin x="-21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3891B-1A3F-4690-BB82-3DDF98BD6B3F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18E9B-5676-4B4D-8297-7B0D1521D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432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92479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3459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54236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ffectLst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76100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85233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ffectLst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69271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76996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13193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32310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6151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3573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8191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2296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4835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8166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73669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4330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818E9B-5676-4B4D-8297-7B0D1521DD3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4097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user\Desktop\888888.png">
            <a:extLst>
              <a:ext uri="{FF2B5EF4-FFF2-40B4-BE49-F238E27FC236}">
                <a16:creationId xmlns:a16="http://schemas.microsoft.com/office/drawing/2014/main" xmlns="" id="{456D0CF1-3EFA-48F0-BEC4-25EC0D7227C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thefinallogo2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8757"/>
          <a:stretch/>
        </p:blipFill>
        <p:spPr bwMode="auto">
          <a:xfrm>
            <a:off x="7308304" y="0"/>
            <a:ext cx="1835696" cy="105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7303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user\Desktop\888888.png">
            <a:extLst>
              <a:ext uri="{FF2B5EF4-FFF2-40B4-BE49-F238E27FC236}">
                <a16:creationId xmlns:a16="http://schemas.microsoft.com/office/drawing/2014/main" xmlns="" id="{167FD5BC-FBBD-44F3-A56D-EFF457BDF41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60738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user\Desktop\888888.png">
            <a:extLst>
              <a:ext uri="{FF2B5EF4-FFF2-40B4-BE49-F238E27FC236}">
                <a16:creationId xmlns:a16="http://schemas.microsoft.com/office/drawing/2014/main" xmlns="" id="{9F11F58D-4053-4D5C-B7BE-028F4C4F7B1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0387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user\Desktop\888888.png">
            <a:extLst>
              <a:ext uri="{FF2B5EF4-FFF2-40B4-BE49-F238E27FC236}">
                <a16:creationId xmlns:a16="http://schemas.microsoft.com/office/drawing/2014/main" xmlns="" id="{30BC9F85-A443-48A8-BD09-BA1845C7CFF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0575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888888.png">
            <a:extLst>
              <a:ext uri="{FF2B5EF4-FFF2-40B4-BE49-F238E27FC236}">
                <a16:creationId xmlns:a16="http://schemas.microsoft.com/office/drawing/2014/main" xmlns="" id="{386DE797-142A-4CB4-80F2-4DEB680C7C5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user\Desktop\888888.png">
            <a:extLst>
              <a:ext uri="{FF2B5EF4-FFF2-40B4-BE49-F238E27FC236}">
                <a16:creationId xmlns:a16="http://schemas.microsoft.com/office/drawing/2014/main" xmlns="" id="{3117B683-21A2-44D6-8FEB-56E5344D86E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95680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user\Desktop\rrrrrrrrrrrrrrrr.png">
            <a:extLst>
              <a:ext uri="{FF2B5EF4-FFF2-40B4-BE49-F238E27FC236}">
                <a16:creationId xmlns:a16="http://schemas.microsoft.com/office/drawing/2014/main" xmlns="" id="{50970AD2-DA7D-4B53-8C46-1B061314987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048"/>
          <a:stretch/>
        </p:blipFill>
        <p:spPr bwMode="auto">
          <a:xfrm>
            <a:off x="0" y="-13692"/>
            <a:ext cx="9144000" cy="687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eu_flag_co_funded_pos_[rgb]_right.jpg">
            <a:extLst>
              <a:ext uri="{FF2B5EF4-FFF2-40B4-BE49-F238E27FC236}">
                <a16:creationId xmlns:a16="http://schemas.microsoft.com/office/drawing/2014/main" xmlns="" id="{D7659F1D-EFE0-4966-B692-1828398FE4AD}"/>
              </a:ext>
            </a:extLst>
          </p:cNvPr>
          <p:cNvPicPr>
            <a:picLocks noGrp="1" noChangeAspect="1"/>
          </p:cNvPicPr>
          <p:nvPr isPhoto="1" userDrawn="1"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0" y="0"/>
            <a:ext cx="2934975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5" descr="C:\Users\user\Desktop\thefinallogo2.png">
            <a:extLst>
              <a:ext uri="{FF2B5EF4-FFF2-40B4-BE49-F238E27FC236}">
                <a16:creationId xmlns:a16="http://schemas.microsoft.com/office/drawing/2014/main" xmlns="" id="{FEC20DE8-1F78-4895-AC91-5AFE12DB48D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8757"/>
          <a:stretch/>
        </p:blipFill>
        <p:spPr bwMode="auto">
          <a:xfrm>
            <a:off x="7308304" y="0"/>
            <a:ext cx="1835696" cy="105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7">
            <a:extLst>
              <a:ext uri="{FF2B5EF4-FFF2-40B4-BE49-F238E27FC236}">
                <a16:creationId xmlns:a16="http://schemas.microsoft.com/office/drawing/2014/main" xmlns="" id="{29159F47-2A3A-42F6-9B88-E8283E00974D}"/>
              </a:ext>
            </a:extLst>
          </p:cNvPr>
          <p:cNvSpPr/>
          <p:nvPr userDrawn="1"/>
        </p:nvSpPr>
        <p:spPr>
          <a:xfrm>
            <a:off x="1" y="6237312"/>
            <a:ext cx="9144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/>
              <a:t> </a:t>
            </a:r>
            <a:r>
              <a:rPr lang="en-US" sz="1600" b="0" dirty="0"/>
              <a:t>Promoting youth employment in remote areas in Jordan - (Job Jo)</a:t>
            </a:r>
          </a:p>
          <a:p>
            <a:pPr algn="ctr"/>
            <a:r>
              <a:rPr lang="en-US" sz="1600" b="0" dirty="0"/>
              <a:t> 598428-EPP-1-2018-1-JO-EPPKA2-CBHE-JP 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44F3191F-3264-4F65-B5BE-C7E7E355EA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/>
          <a:srcRect t="9501"/>
          <a:stretch/>
        </p:blipFill>
        <p:spPr>
          <a:xfrm>
            <a:off x="8142684" y="6194008"/>
            <a:ext cx="939602" cy="60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595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user\Desktop\888888.png">
            <a:extLst>
              <a:ext uri="{FF2B5EF4-FFF2-40B4-BE49-F238E27FC236}">
                <a16:creationId xmlns:a16="http://schemas.microsoft.com/office/drawing/2014/main" xmlns="" id="{051756D4-6D1E-49F5-B9A9-AF3E2910A2B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8329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user\Desktop\888888.png">
            <a:extLst>
              <a:ext uri="{FF2B5EF4-FFF2-40B4-BE49-F238E27FC236}">
                <a16:creationId xmlns:a16="http://schemas.microsoft.com/office/drawing/2014/main" xmlns="" id="{5324A309-B8E5-4894-961D-DAA42BADBC4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5282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esktop\888888.png">
            <a:extLst>
              <a:ext uri="{FF2B5EF4-FFF2-40B4-BE49-F238E27FC236}">
                <a16:creationId xmlns:a16="http://schemas.microsoft.com/office/drawing/2014/main" xmlns="" id="{0AD2B3F8-F4C1-4661-AE9F-056BB6B9A63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7002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888888.png">
            <a:extLst>
              <a:ext uri="{FF2B5EF4-FFF2-40B4-BE49-F238E27FC236}">
                <a16:creationId xmlns:a16="http://schemas.microsoft.com/office/drawing/2014/main" xmlns="" id="{27FE621A-16CF-4FD9-A733-722964BBE95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0725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user\Desktop\888888.png">
            <a:extLst>
              <a:ext uri="{FF2B5EF4-FFF2-40B4-BE49-F238E27FC236}">
                <a16:creationId xmlns:a16="http://schemas.microsoft.com/office/drawing/2014/main" xmlns="" id="{A8208A0D-6D83-4694-96ED-A7B933F9F5D1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73" b="22329"/>
          <a:stretch/>
        </p:blipFill>
        <p:spPr bwMode="auto">
          <a:xfrm>
            <a:off x="-36512" y="-1736"/>
            <a:ext cx="91445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11134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5" descr="C:\Users\user\Desktop\thefinallogo2.png">
            <a:extLst>
              <a:ext uri="{FF2B5EF4-FFF2-40B4-BE49-F238E27FC236}">
                <a16:creationId xmlns:a16="http://schemas.microsoft.com/office/drawing/2014/main" xmlns="" id="{1570FD85-EB02-4657-990A-4AB7DDEB71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8757"/>
          <a:stretch/>
        </p:blipFill>
        <p:spPr bwMode="auto">
          <a:xfrm>
            <a:off x="7308304" y="0"/>
            <a:ext cx="1835696" cy="105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7">
            <a:extLst>
              <a:ext uri="{FF2B5EF4-FFF2-40B4-BE49-F238E27FC236}">
                <a16:creationId xmlns:a16="http://schemas.microsoft.com/office/drawing/2014/main" xmlns="" id="{E73C8D6C-7C57-41B1-B86F-31C2B7B9386B}"/>
              </a:ext>
            </a:extLst>
          </p:cNvPr>
          <p:cNvSpPr/>
          <p:nvPr userDrawn="1"/>
        </p:nvSpPr>
        <p:spPr>
          <a:xfrm>
            <a:off x="1" y="6237312"/>
            <a:ext cx="9144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/>
              <a:t> </a:t>
            </a:r>
            <a:r>
              <a:rPr lang="en-US" sz="1600" b="0" dirty="0"/>
              <a:t>Promoting youth employment in remote areas in Jordan - (Job Jo)</a:t>
            </a:r>
          </a:p>
          <a:p>
            <a:pPr algn="ctr"/>
            <a:r>
              <a:rPr lang="en-US" sz="1600" b="0" dirty="0"/>
              <a:t> 598428-EPP-1-2018-1-JO-EPPKA2-CBHE-JP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E312D3AB-2B1F-4737-B43B-0F7F23F5CE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 cstate="print"/>
          <a:srcRect t="9501"/>
          <a:stretch/>
        </p:blipFill>
        <p:spPr>
          <a:xfrm>
            <a:off x="8142684" y="6194008"/>
            <a:ext cx="939602" cy="600492"/>
          </a:xfrm>
          <a:prstGeom prst="rect">
            <a:avLst/>
          </a:prstGeom>
        </p:spPr>
      </p:pic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64BDE7FE-2871-42D5-ABD0-18EF322E3800}"/>
              </a:ext>
            </a:extLst>
          </p:cNvPr>
          <p:cNvSpPr/>
          <p:nvPr userDrawn="1"/>
        </p:nvSpPr>
        <p:spPr>
          <a:xfrm rot="16200000">
            <a:off x="-1301298" y="5260557"/>
            <a:ext cx="28803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/>
              <a:t> </a:t>
            </a:r>
            <a:r>
              <a:rPr lang="en-US" sz="1600" b="0" dirty="0"/>
              <a:t>Kick off meeting 24-26 </a:t>
            </a:r>
            <a:r>
              <a:rPr lang="en-US" sz="1600" b="0" dirty="0" err="1"/>
              <a:t>feb</a:t>
            </a:r>
            <a:r>
              <a:rPr lang="en-US" sz="1600" b="0" dirty="0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xmlns="" val="193855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C45AB5-65E7-4679-8AE3-0DDC93C7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3429000"/>
            <a:ext cx="7772400" cy="2339975"/>
          </a:xfrm>
        </p:spPr>
        <p:txBody>
          <a:bodyPr anchor="ctr">
            <a:noAutofit/>
          </a:bodyPr>
          <a:lstStyle/>
          <a:p>
            <a:r>
              <a:rPr lang="pt-PT" sz="3600" cap="none" dirty="0"/>
              <a:t>ISLA Leiria, Lurdes Castanheira</a:t>
            </a:r>
            <a:r>
              <a:rPr lang="pt-PT" sz="3200" cap="none" dirty="0"/>
              <a:t/>
            </a:r>
            <a:br>
              <a:rPr lang="pt-PT" sz="3200" cap="none" dirty="0"/>
            </a:br>
            <a:r>
              <a:rPr lang="pt-PT" sz="3200" cap="none" dirty="0"/>
              <a:t/>
            </a:r>
            <a:br>
              <a:rPr lang="pt-PT" sz="3200" cap="none" dirty="0"/>
            </a:br>
            <a:r>
              <a:rPr lang="pt-PT" sz="3200" dirty="0" err="1"/>
              <a:t>Wp</a:t>
            </a:r>
            <a:r>
              <a:rPr lang="pt-PT" sz="3200" dirty="0"/>
              <a:t> 4: </a:t>
            </a:r>
            <a:r>
              <a:rPr lang="en-GB" sz="3200" dirty="0"/>
              <a:t>quality</a:t>
            </a:r>
            <a:r>
              <a:rPr lang="pt-PT" sz="3200" dirty="0"/>
              <a:t> </a:t>
            </a:r>
            <a:r>
              <a:rPr lang="en-GB" sz="3200" dirty="0"/>
              <a:t>committee</a:t>
            </a:r>
            <a:endParaRPr lang="en-GB" sz="3200" cap="none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AE32C999-9514-4F3D-93DB-BFA3485F28E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t="9501"/>
          <a:stretch/>
        </p:blipFill>
        <p:spPr>
          <a:xfrm>
            <a:off x="8142684" y="6194008"/>
            <a:ext cx="939602" cy="60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00942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Long term impact indicators</a:t>
            </a:r>
            <a:endParaRPr lang="en-GB" b="1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7AB7BB0F-4E99-4980-9C06-8B916E4B218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7" t="1612" r="1458" b="1032"/>
          <a:stretch/>
        </p:blipFill>
        <p:spPr>
          <a:xfrm>
            <a:off x="1187624" y="1557312"/>
            <a:ext cx="6525536" cy="46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53988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Meetings and reports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QC will meet regularly every 6 months;</a:t>
            </a:r>
          </a:p>
          <a:p>
            <a:r>
              <a:rPr lang="en-US" sz="2700" b="1" dirty="0"/>
              <a:t>MC will meet in each of the BSNB, 3 times during the project period.</a:t>
            </a:r>
          </a:p>
          <a:p>
            <a:endParaRPr lang="en-US" sz="2700" b="1" dirty="0"/>
          </a:p>
          <a:p>
            <a:endParaRPr lang="en-US" sz="2700" b="1" dirty="0"/>
          </a:p>
          <a:p>
            <a:r>
              <a:rPr lang="en-US" sz="2700" b="1" dirty="0"/>
              <a:t>EE will write intermediate reports, one each 6 months, and a final report</a:t>
            </a:r>
          </a:p>
          <a:p>
            <a:r>
              <a:rPr lang="en-US" sz="2700" b="1" dirty="0"/>
              <a:t>Monitoring reports will be provided to the local coordinator for a summary, who then will pass it the contractor</a:t>
            </a:r>
          </a:p>
          <a:p>
            <a:endParaRPr lang="en-US" sz="2700" b="1" dirty="0"/>
          </a:p>
        </p:txBody>
      </p:sp>
    </p:spTree>
    <p:extLst>
      <p:ext uri="{BB962C8B-B14F-4D97-AF65-F5344CB8AC3E}">
        <p14:creationId xmlns:p14="http://schemas.microsoft.com/office/powerpoint/2010/main" xmlns="" val="2400725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ISLA as leader of WP4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Will monitor the project at different points, using different types of evaluation methods,</a:t>
            </a:r>
          </a:p>
          <a:p>
            <a:pPr lvl="1"/>
            <a:r>
              <a:rPr lang="en-US" b="1" dirty="0"/>
              <a:t>Exploratory, to support the process</a:t>
            </a:r>
          </a:p>
          <a:p>
            <a:pPr lvl="1"/>
            <a:r>
              <a:rPr lang="en-US" b="1" dirty="0"/>
              <a:t>Experimental and quasi-experimental design, to evaluate the outcomes</a:t>
            </a:r>
          </a:p>
          <a:p>
            <a:r>
              <a:rPr lang="en-US" b="1" dirty="0"/>
              <a:t>Summative final evaluation will include</a:t>
            </a:r>
          </a:p>
          <a:p>
            <a:pPr lvl="1"/>
            <a:r>
              <a:rPr lang="en-US" b="1" dirty="0"/>
              <a:t>Impact study</a:t>
            </a:r>
          </a:p>
          <a:p>
            <a:pPr lvl="1"/>
            <a:r>
              <a:rPr lang="en-US" b="1" dirty="0"/>
              <a:t>Benchmarking study</a:t>
            </a:r>
          </a:p>
          <a:p>
            <a:pPr lvl="1"/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288690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Controlled Experiments </a:t>
            </a:r>
          </a:p>
          <a:p>
            <a:pPr algn="l"/>
            <a:r>
              <a:rPr lang="en-US" sz="3200" b="1" dirty="0"/>
              <a:t>Experiments and Quasi-experiments</a:t>
            </a:r>
            <a:endParaRPr lang="en-G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Random assignment of participants? </a:t>
            </a:r>
          </a:p>
          <a:p>
            <a:pPr lvl="1"/>
            <a:r>
              <a:rPr lang="en-US" sz="2300" b="1" dirty="0"/>
              <a:t>It allows for the determination of program net impact.</a:t>
            </a:r>
          </a:p>
          <a:p>
            <a:r>
              <a:rPr lang="en-US" sz="2700" b="1" dirty="0"/>
              <a:t>Setting criteria for assigning participants to the intervention? </a:t>
            </a:r>
          </a:p>
          <a:p>
            <a:pPr lvl="1"/>
            <a:r>
              <a:rPr lang="en-US" sz="2300" b="1" dirty="0"/>
              <a:t>If so, they must be clearly stated because the matching control group needs to be selected using the same criteria.</a:t>
            </a:r>
          </a:p>
          <a:p>
            <a:r>
              <a:rPr lang="en-US" sz="2700" b="1" dirty="0"/>
              <a:t>Take into consideration: </a:t>
            </a:r>
          </a:p>
          <a:p>
            <a:pPr lvl="1"/>
            <a:r>
              <a:rPr lang="en-US" sz="2300" b="1" dirty="0"/>
              <a:t>What is the departure question; ethical and legal standards (informed consent); sample dimension (large enough); hypotheses about program effects </a:t>
            </a:r>
            <a:endParaRPr lang="en-US" sz="2700" b="1" dirty="0"/>
          </a:p>
        </p:txBody>
      </p:sp>
    </p:spTree>
    <p:extLst>
      <p:ext uri="{BB962C8B-B14F-4D97-AF65-F5344CB8AC3E}">
        <p14:creationId xmlns:p14="http://schemas.microsoft.com/office/powerpoint/2010/main" xmlns="" val="3573715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Impact study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 The measure of net impact is the difference between what would have occurred anyway and what actually happened because of the program</a:t>
            </a:r>
          </a:p>
        </p:txBody>
      </p:sp>
    </p:spTree>
    <p:extLst>
      <p:ext uri="{BB962C8B-B14F-4D97-AF65-F5344CB8AC3E}">
        <p14:creationId xmlns:p14="http://schemas.microsoft.com/office/powerpoint/2010/main" xmlns="" val="1392428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Has an appropriate beneficiary population been determined?</a:t>
            </a:r>
          </a:p>
          <a:p>
            <a:r>
              <a:rPr lang="en-US" sz="2700" b="1" dirty="0"/>
              <a:t>What beneficiary needs should be addressed?</a:t>
            </a:r>
          </a:p>
          <a:p>
            <a:r>
              <a:rPr lang="en-US" sz="2700" b="1" dirty="0"/>
              <a:t>What are the available alternative ways to address these needs, and what are their comparative benefits and costs?</a:t>
            </a:r>
          </a:p>
          <a:p>
            <a:r>
              <a:rPr lang="en-US" sz="2700" b="1" dirty="0"/>
              <a:t>Are plans for services and participation morally defensible and technically sound?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FB96BCDA-C721-4DA9-8BEF-B137658BF508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Formative Evaluation</a:t>
            </a:r>
          </a:p>
          <a:p>
            <a:pPr algn="l"/>
            <a:r>
              <a:rPr lang="en-US" sz="3200" b="1" dirty="0"/>
              <a:t>Illustrative questions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xmlns="" val="2153997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200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Are there adequate provisions in terms of facilities, materials, staff, and equipment?</a:t>
            </a:r>
          </a:p>
          <a:p>
            <a:r>
              <a:rPr lang="en-US" sz="2700" b="1" dirty="0"/>
              <a:t>Are program staff members sufficiently qualified and credible?</a:t>
            </a:r>
          </a:p>
          <a:p>
            <a:r>
              <a:rPr lang="en-US" sz="2700" b="1" dirty="0"/>
              <a:t>Have appropriate roles been assigned to the different participants, and will they receive sufficient orientation and training?</a:t>
            </a:r>
          </a:p>
          <a:p>
            <a:r>
              <a:rPr lang="en-US" sz="2700" b="1" dirty="0"/>
              <a:t>Are participants effectively carrying out their assignments?</a:t>
            </a:r>
          </a:p>
          <a:p>
            <a:r>
              <a:rPr lang="en-US" sz="2700" b="1" dirty="0"/>
              <a:t>Is the program working well?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6D946974-BAD2-4363-BD94-ED5DA4AA3B88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Formative Evaluation</a:t>
            </a:r>
          </a:p>
          <a:p>
            <a:pPr algn="l"/>
            <a:r>
              <a:rPr lang="en-US" sz="3200" b="1" dirty="0"/>
              <a:t>Illustrative questions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xmlns="" val="3669748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200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What are the program’s significant limitations and weaknesses?</a:t>
            </a:r>
          </a:p>
          <a:p>
            <a:r>
              <a:rPr lang="en-US" sz="2700" b="1" dirty="0"/>
              <a:t>How, if at all, should the program be revised?</a:t>
            </a:r>
          </a:p>
          <a:p>
            <a:r>
              <a:rPr lang="en-US" sz="2700" b="1" dirty="0"/>
              <a:t>What are the program’s most important strengths?</a:t>
            </a:r>
          </a:p>
          <a:p>
            <a:r>
              <a:rPr lang="en-US" sz="2700" b="1" dirty="0"/>
              <a:t>How might the program build on its strengths?</a:t>
            </a:r>
          </a:p>
          <a:p>
            <a:r>
              <a:rPr lang="en-US" sz="2700" b="1" dirty="0"/>
              <a:t>Is the program effectively reaching all the targeted beneficiaries?</a:t>
            </a:r>
          </a:p>
          <a:p>
            <a:r>
              <a:rPr lang="en-US" sz="2700" b="1" dirty="0"/>
              <a:t>Is the program meeting the participants’ needs?</a:t>
            </a:r>
          </a:p>
          <a:p>
            <a:r>
              <a:rPr lang="en-US" sz="2700" b="1" dirty="0"/>
              <a:t>Are recipients doing their part to make the program succeed?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8E3901F5-329C-40A3-887A-16789D8FA2F3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Formative Evaluation</a:t>
            </a:r>
          </a:p>
          <a:p>
            <a:pPr algn="l"/>
            <a:r>
              <a:rPr lang="en-US" sz="3200" b="1" dirty="0"/>
              <a:t>Illustrative questions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xmlns="" val="2001691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Summative Evaluation</a:t>
            </a:r>
          </a:p>
          <a:p>
            <a:pPr algn="l"/>
            <a:r>
              <a:rPr lang="en-US" sz="3200" b="1" dirty="0"/>
              <a:t>Primary questions</a:t>
            </a:r>
            <a:endParaRPr lang="en-GB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/>
              <a:t>Did the program reach the targeted recipients and meet their pertinent needs?</a:t>
            </a:r>
          </a:p>
          <a:p>
            <a:r>
              <a:rPr lang="en-US" sz="3000" b="1" dirty="0"/>
              <a:t>What arrangements, events, and processes contributed to the program’s success or failure?</a:t>
            </a:r>
          </a:p>
          <a:p>
            <a:r>
              <a:rPr lang="en-US" sz="3000" b="1" dirty="0"/>
              <a:t>Did the program prove to be affordable?</a:t>
            </a:r>
          </a:p>
          <a:p>
            <a:r>
              <a:rPr lang="en-US" sz="3000" b="1" dirty="0"/>
              <a:t>Is it beyond reproach?</a:t>
            </a:r>
          </a:p>
          <a:p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xmlns="" val="4221315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/>
              <a:t>Is there a continued need for the program?</a:t>
            </a:r>
          </a:p>
          <a:p>
            <a:r>
              <a:rPr lang="en-US" sz="3000" b="1" dirty="0"/>
              <a:t>Is it sustainable?</a:t>
            </a:r>
          </a:p>
          <a:p>
            <a:r>
              <a:rPr lang="en-US" sz="3000" b="1" dirty="0"/>
              <a:t>Is it transportable?</a:t>
            </a:r>
          </a:p>
          <a:p>
            <a:r>
              <a:rPr lang="en-US" sz="3000" b="1" dirty="0"/>
              <a:t>Was the program worth the investment?</a:t>
            </a:r>
          </a:p>
          <a:p>
            <a:endParaRPr lang="en-US" sz="3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D29801B1-3222-492F-8DE1-5042247A8885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Summative Evaluation</a:t>
            </a:r>
          </a:p>
          <a:p>
            <a:pPr algn="l"/>
            <a:r>
              <a:rPr lang="en-US" sz="3200" b="1" dirty="0"/>
              <a:t>Primary questions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xmlns="" val="3041713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Partners in the QC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One representative from:</a:t>
            </a:r>
          </a:p>
          <a:p>
            <a:pPr lvl="1"/>
            <a:r>
              <a:rPr lang="en-US" sz="2700" b="1" dirty="0" err="1"/>
              <a:t>Mutah</a:t>
            </a:r>
            <a:r>
              <a:rPr lang="en-US" sz="2700" b="1" dirty="0"/>
              <a:t> University (MU)</a:t>
            </a:r>
          </a:p>
          <a:p>
            <a:pPr lvl="1"/>
            <a:r>
              <a:rPr lang="en-US" sz="2700" b="1" dirty="0" err="1"/>
              <a:t>Tafila</a:t>
            </a:r>
            <a:r>
              <a:rPr lang="en-US" sz="2700" b="1" dirty="0"/>
              <a:t> Technical University (TTU)</a:t>
            </a:r>
          </a:p>
          <a:p>
            <a:pPr lvl="1"/>
            <a:r>
              <a:rPr lang="en-US" sz="2700" b="1" dirty="0" err="1"/>
              <a:t>Int@E</a:t>
            </a:r>
            <a:r>
              <a:rPr lang="en-US" sz="2700" b="1" dirty="0"/>
              <a:t> UG</a:t>
            </a:r>
          </a:p>
          <a:p>
            <a:pPr lvl="1"/>
            <a:r>
              <a:rPr lang="en-US" sz="2700" b="1" dirty="0"/>
              <a:t>Jordan University of Science and Technology (JUST)</a:t>
            </a:r>
          </a:p>
          <a:p>
            <a:pPr lvl="1"/>
            <a:r>
              <a:rPr lang="en-US" sz="2700" b="1" dirty="0"/>
              <a:t>University of Jordan (UJ)</a:t>
            </a:r>
          </a:p>
          <a:p>
            <a:pPr lvl="1"/>
            <a:r>
              <a:rPr lang="en-US" sz="2700" b="1" dirty="0"/>
              <a:t>Instituto Superior Leiria (ISLA): Leader</a:t>
            </a:r>
          </a:p>
          <a:p>
            <a:r>
              <a:rPr lang="en-US" sz="2700" b="1" dirty="0"/>
              <a:t>One Quality Manager</a:t>
            </a:r>
          </a:p>
        </p:txBody>
      </p:sp>
    </p:spTree>
    <p:extLst>
      <p:ext uri="{BB962C8B-B14F-4D97-AF65-F5344CB8AC3E}">
        <p14:creationId xmlns:p14="http://schemas.microsoft.com/office/powerpoint/2010/main" xmlns="" val="3721780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3041B460-CB40-4FBA-B7A5-BCF779D3E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xmlns="" val="4058503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Aim of the QC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Verification and timely detection of problems that might appear within the framework of the activities of Job Jo.</a:t>
            </a:r>
          </a:p>
          <a:p>
            <a:pPr marL="457200" lvl="1" indent="0">
              <a:buNone/>
            </a:pPr>
            <a:endParaRPr lang="en-US" sz="2700" b="1" dirty="0"/>
          </a:p>
          <a:p>
            <a:pPr marL="457200" lvl="1" indent="0">
              <a:buNone/>
            </a:pPr>
            <a:r>
              <a:rPr lang="en-US" sz="2700" b="1" dirty="0"/>
              <a:t>Monitor and evaluate the progress of Job Jo and ensure that all activities are properly enacted in accordance with the European Standards and Guidelines for Quality Assurance in Higher Education.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2449818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Quality Manager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Will design a proper evaluation process and be responsible for creating a set of indicators;</a:t>
            </a:r>
          </a:p>
          <a:p>
            <a:r>
              <a:rPr lang="en-US" sz="2700" b="1" dirty="0"/>
              <a:t>Sets the criteria for the selection of members of the External Evaluator (in coordination with the PM and other consortium members);</a:t>
            </a:r>
          </a:p>
          <a:p>
            <a:r>
              <a:rPr lang="en-US" sz="2700" b="1" dirty="0"/>
              <a:t>Sets the terms of reference and ‘rules of engagement’ that will govern the External Evaluator evaluation;</a:t>
            </a:r>
          </a:p>
          <a:p>
            <a:r>
              <a:rPr lang="en-US" sz="2700" b="1" dirty="0"/>
              <a:t>Is controlled  and directed by the QC.</a:t>
            </a:r>
          </a:p>
        </p:txBody>
      </p:sp>
    </p:spTree>
    <p:extLst>
      <p:ext uri="{BB962C8B-B14F-4D97-AF65-F5344CB8AC3E}">
        <p14:creationId xmlns:p14="http://schemas.microsoft.com/office/powerpoint/2010/main" xmlns="" val="1568030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External Evaluator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Will conduct constructive evaluation by working according to the terms of reference and ‘rules of engagement’ set by the project QM and PM;</a:t>
            </a:r>
          </a:p>
          <a:p>
            <a:r>
              <a:rPr lang="en-US" sz="2700" b="1" dirty="0"/>
              <a:t>Will advise and train partner universities to use suitable tools of evaluation for the sustainability of the program quality;</a:t>
            </a:r>
          </a:p>
          <a:p>
            <a:r>
              <a:rPr lang="en-US" sz="2700" b="1" dirty="0"/>
              <a:t>Will write intermediate reports, one each 6 months, to re-address the project in case of going off from indicated objectives and methodologies.</a:t>
            </a:r>
          </a:p>
          <a:p>
            <a:r>
              <a:rPr lang="en-US" sz="2700" b="1" dirty="0"/>
              <a:t>Will conduct the evaluation beginning of 2020</a:t>
            </a:r>
          </a:p>
          <a:p>
            <a:endParaRPr lang="en-US" sz="2700" b="1" dirty="0"/>
          </a:p>
        </p:txBody>
      </p:sp>
    </p:spTree>
    <p:extLst>
      <p:ext uri="{BB962C8B-B14F-4D97-AF65-F5344CB8AC3E}">
        <p14:creationId xmlns:p14="http://schemas.microsoft.com/office/powerpoint/2010/main" xmlns="" val="2891668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External Evaluator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Mid-term reports, based on project documents, analysis of outputs and achieved results, stakeholders interviews and context analysis, considering:</a:t>
            </a:r>
          </a:p>
          <a:p>
            <a:pPr lvl="1"/>
            <a:r>
              <a:rPr lang="en-US" sz="2400" b="1" dirty="0"/>
              <a:t>Relevance</a:t>
            </a:r>
          </a:p>
          <a:p>
            <a:pPr lvl="1"/>
            <a:r>
              <a:rPr lang="en-US" sz="2400" b="1" dirty="0"/>
              <a:t>Efficiency</a:t>
            </a:r>
          </a:p>
          <a:p>
            <a:pPr lvl="1"/>
            <a:r>
              <a:rPr lang="en-US" sz="2400" b="1" dirty="0"/>
              <a:t>Effectiveness</a:t>
            </a:r>
          </a:p>
          <a:p>
            <a:pPr lvl="1"/>
            <a:r>
              <a:rPr lang="en-US" sz="2400" b="1" dirty="0"/>
              <a:t>First impact</a:t>
            </a:r>
          </a:p>
          <a:p>
            <a:pPr lvl="1"/>
            <a:r>
              <a:rPr lang="en-US" sz="2400" b="1" dirty="0"/>
              <a:t>Sustainability </a:t>
            </a:r>
          </a:p>
          <a:p>
            <a:r>
              <a:rPr lang="en-US" sz="2700" b="1" dirty="0"/>
              <a:t>The report will consider cross-cutting issues (such as gender and minorities rights). </a:t>
            </a:r>
          </a:p>
          <a:p>
            <a:endParaRPr lang="en-US" sz="2700" b="1" dirty="0"/>
          </a:p>
        </p:txBody>
      </p:sp>
    </p:spTree>
    <p:extLst>
      <p:ext uri="{BB962C8B-B14F-4D97-AF65-F5344CB8AC3E}">
        <p14:creationId xmlns:p14="http://schemas.microsoft.com/office/powerpoint/2010/main" xmlns="" val="2825406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Monitoring Committee (MC)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The monitoring committee has to:</a:t>
            </a:r>
          </a:p>
          <a:p>
            <a:pPr lvl="1"/>
            <a:r>
              <a:rPr lang="en-US" b="1" dirty="0"/>
              <a:t>Check the quality and conformity of the teaching material to market requirements; </a:t>
            </a:r>
          </a:p>
          <a:p>
            <a:pPr lvl="1"/>
            <a:r>
              <a:rPr lang="en-US" b="1" dirty="0"/>
              <a:t>Verify the compliance of training sessions to its  scheduled time and the quality of teaching; </a:t>
            </a:r>
          </a:p>
          <a:p>
            <a:pPr lvl="1"/>
            <a:r>
              <a:rPr lang="en-US" b="1" dirty="0"/>
              <a:t> Confirm that the dissemination activities are developed in accordance to the project.</a:t>
            </a:r>
          </a:p>
          <a:p>
            <a:r>
              <a:rPr lang="en-US" b="1" dirty="0"/>
              <a:t>Composition: 8 persons, one from each University Partner.</a:t>
            </a:r>
          </a:p>
          <a:p>
            <a:r>
              <a:rPr lang="en-US" b="1" dirty="0"/>
              <a:t>The contractor of the project will determine the composition of internal experts from EU partners, which will monitor the quality of the work done.</a:t>
            </a:r>
          </a:p>
        </p:txBody>
      </p:sp>
    </p:spTree>
    <p:extLst>
      <p:ext uri="{BB962C8B-B14F-4D97-AF65-F5344CB8AC3E}">
        <p14:creationId xmlns:p14="http://schemas.microsoft.com/office/powerpoint/2010/main" xmlns="" val="2680846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Project Expected impact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341B33-F934-4883-B8AA-2CCB009481D9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b="1" dirty="0"/>
              <a:t>Make south Jordanian Universities an essential asset in its local community through the promotion of employment in the region.</a:t>
            </a:r>
          </a:p>
          <a:p>
            <a:r>
              <a:rPr lang="en-US" sz="2700" b="1" dirty="0"/>
              <a:t>Multiplier effect will solve various social problems</a:t>
            </a:r>
          </a:p>
          <a:p>
            <a:r>
              <a:rPr lang="en-US" sz="2700" b="1" dirty="0"/>
              <a:t>Extension of project to the north of Jordan</a:t>
            </a:r>
          </a:p>
          <a:p>
            <a:r>
              <a:rPr lang="en-US" sz="2700" b="1" dirty="0"/>
              <a:t>Network between partners will maintain and cement the change </a:t>
            </a:r>
          </a:p>
          <a:p>
            <a:r>
              <a:rPr lang="en-US" sz="2700" b="1" dirty="0"/>
              <a:t>Target groups</a:t>
            </a:r>
          </a:p>
          <a:p>
            <a:pPr lvl="1"/>
            <a:r>
              <a:rPr lang="en-US" sz="2400" b="1" dirty="0"/>
              <a:t>Students, unemployed youth, teachers</a:t>
            </a:r>
          </a:p>
        </p:txBody>
      </p:sp>
    </p:spTree>
    <p:extLst>
      <p:ext uri="{BB962C8B-B14F-4D97-AF65-F5344CB8AC3E}">
        <p14:creationId xmlns:p14="http://schemas.microsoft.com/office/powerpoint/2010/main" xmlns="" val="799775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9CD8D-FFC3-4368-A296-B394C6514DA4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/>
              <a:t>Short term impact indicators</a:t>
            </a:r>
            <a:endParaRPr lang="en-GB" b="1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783BEA3-6EB1-408C-BE04-48A5C5F19A9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87" t="672" r="241" b="535"/>
          <a:stretch/>
        </p:blipFill>
        <p:spPr>
          <a:xfrm>
            <a:off x="1208144" y="1557312"/>
            <a:ext cx="6820240" cy="46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18439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3EC56E8-A2BE-428F-B592-B421A523DABC}"/>
</file>

<file path=customXml/itemProps2.xml><?xml version="1.0" encoding="utf-8"?>
<ds:datastoreItem xmlns:ds="http://schemas.openxmlformats.org/officeDocument/2006/customXml" ds:itemID="{E5BEA3C9-C5E0-429B-B1E2-D88DAB71E766}"/>
</file>

<file path=customXml/itemProps3.xml><?xml version="1.0" encoding="utf-8"?>
<ds:datastoreItem xmlns:ds="http://schemas.openxmlformats.org/officeDocument/2006/customXml" ds:itemID="{0B401696-58F9-4C0B-9EFD-78145797599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1633</TotalTime>
  <Words>941</Words>
  <Application>Microsoft Office PowerPoint</Application>
  <PresentationFormat>On-screen Show (4:3)</PresentationFormat>
  <Paragraphs>126</Paragraphs>
  <Slides>20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ISLA Leiria, Lurdes Castanheira  Wp 4: quality committee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Civil Head</cp:lastModifiedBy>
  <cp:revision>57</cp:revision>
  <dcterms:created xsi:type="dcterms:W3CDTF">2018-09-11T16:13:06Z</dcterms:created>
  <dcterms:modified xsi:type="dcterms:W3CDTF">2019-02-22T15:09:13Z</dcterms:modified>
</cp:coreProperties>
</file>